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1" r:id="rId4"/>
    <p:sldId id="263" r:id="rId5"/>
    <p:sldId id="264" r:id="rId6"/>
    <p:sldId id="267" r:id="rId7"/>
    <p:sldId id="265" r:id="rId8"/>
    <p:sldId id="266" r:id="rId9"/>
    <p:sldId id="258" r:id="rId10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24BD"/>
    <a:srgbClr val="3CFF0F"/>
    <a:srgbClr val="081478"/>
    <a:srgbClr val="5DA9DD"/>
    <a:srgbClr val="4267B2"/>
    <a:srgbClr val="FEF3D4"/>
    <a:srgbClr val="F8E08E"/>
    <a:srgbClr val="E8303B"/>
    <a:srgbClr val="383333"/>
    <a:srgbClr val="C26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8" autoAdjust="0"/>
    <p:restoredTop sz="95282" autoAdjust="0"/>
  </p:normalViewPr>
  <p:slideViewPr>
    <p:cSldViewPr snapToGrid="0" snapToObjects="1">
      <p:cViewPr varScale="1">
        <p:scale>
          <a:sx n="86" d="100"/>
          <a:sy n="86" d="100"/>
        </p:scale>
        <p:origin x="9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9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orkbook9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Workbook9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Workbook9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242579062994898E-2"/>
          <c:y val="2.7870967741935499E-2"/>
          <c:w val="0.87732661773304499"/>
          <c:h val="0.77026243332486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Women</c:v>
                </c:pt>
              </c:strCache>
            </c:strRef>
          </c:tx>
          <c:spPr>
            <a:solidFill>
              <a:srgbClr val="081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Detected</c:v>
                </c:pt>
                <c:pt idx="4">
                  <c:v>Protective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0.41</c:v>
                </c:pt>
                <c:pt idx="2">
                  <c:v>0.33</c:v>
                </c:pt>
                <c:pt idx="3">
                  <c:v>0.45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E-403A-965D-7ED604ABD48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32347864"/>
        <c:axId val="2132358760"/>
      </c:barChart>
      <c:catAx>
        <c:axId val="2132347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32358760"/>
        <c:crosses val="autoZero"/>
        <c:auto val="1"/>
        <c:lblAlgn val="ctr"/>
        <c:lblOffset val="100"/>
        <c:noMultiLvlLbl val="0"/>
      </c:catAx>
      <c:valAx>
        <c:axId val="21323587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32347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242579062994898E-2"/>
          <c:y val="2.7870967741935499E-2"/>
          <c:w val="0.87732661773304499"/>
          <c:h val="0.77026243332486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Women</c:v>
                </c:pt>
              </c:strCache>
            </c:strRef>
          </c:tx>
          <c:spPr>
            <a:solidFill>
              <a:srgbClr val="081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Detected</c:v>
                </c:pt>
                <c:pt idx="4">
                  <c:v>Protective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0.41</c:v>
                </c:pt>
                <c:pt idx="2">
                  <c:v>0.33</c:v>
                </c:pt>
                <c:pt idx="3">
                  <c:v>0.45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1-49C4-A2DC-12B19EA681A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095967304"/>
        <c:axId val="-2095922008"/>
      </c:barChart>
      <c:catAx>
        <c:axId val="-2095967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-2095922008"/>
        <c:crosses val="autoZero"/>
        <c:auto val="1"/>
        <c:lblAlgn val="ctr"/>
        <c:lblOffset val="100"/>
        <c:noMultiLvlLbl val="0"/>
      </c:catAx>
      <c:valAx>
        <c:axId val="-20959220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-20959673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242579062994898E-2"/>
          <c:y val="2.7870967741935499E-2"/>
          <c:w val="0.87732661773304499"/>
          <c:h val="0.77026243332486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Women</c:v>
                </c:pt>
              </c:strCache>
            </c:strRef>
          </c:tx>
          <c:spPr>
            <a:solidFill>
              <a:srgbClr val="081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Detected</c:v>
                </c:pt>
                <c:pt idx="4">
                  <c:v>Protective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0.41</c:v>
                </c:pt>
                <c:pt idx="2">
                  <c:v>0.33</c:v>
                </c:pt>
                <c:pt idx="3">
                  <c:v>0.45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D3-4AFD-810E-58E27D4189C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5285848"/>
        <c:axId val="2125293800"/>
      </c:barChart>
      <c:catAx>
        <c:axId val="2125285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25293800"/>
        <c:crosses val="autoZero"/>
        <c:auto val="1"/>
        <c:lblAlgn val="ctr"/>
        <c:lblOffset val="100"/>
        <c:noMultiLvlLbl val="0"/>
      </c:catAx>
      <c:valAx>
        <c:axId val="21252938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25285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242579062994898E-2"/>
          <c:y val="2.7870967741935499E-2"/>
          <c:w val="0.87732661773304499"/>
          <c:h val="0.77026243332486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Women</c:v>
                </c:pt>
              </c:strCache>
            </c:strRef>
          </c:tx>
          <c:spPr>
            <a:solidFill>
              <a:srgbClr val="081478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1 month</c:v>
                </c:pt>
                <c:pt idx="1">
                  <c:v>2 month</c:v>
                </c:pt>
                <c:pt idx="2">
                  <c:v>3 month</c:v>
                </c:pt>
                <c:pt idx="3">
                  <c:v>Detected</c:v>
                </c:pt>
                <c:pt idx="4">
                  <c:v>Protective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0.49</c:v>
                </c:pt>
                <c:pt idx="1">
                  <c:v>0.41</c:v>
                </c:pt>
                <c:pt idx="2">
                  <c:v>0.33</c:v>
                </c:pt>
                <c:pt idx="3">
                  <c:v>0.45</c:v>
                </c:pt>
                <c:pt idx="4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8D-44AD-BC81-209E9A3D394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125196408"/>
        <c:axId val="2124824840"/>
      </c:barChart>
      <c:catAx>
        <c:axId val="21251964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24824840"/>
        <c:crosses val="autoZero"/>
        <c:auto val="1"/>
        <c:lblAlgn val="ctr"/>
        <c:lblOffset val="100"/>
        <c:noMultiLvlLbl val="0"/>
      </c:catAx>
      <c:valAx>
        <c:axId val="2124824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 b="1" i="0"/>
            </a:pPr>
            <a:endParaRPr lang="en-US"/>
          </a:p>
        </c:txPr>
        <c:crossAx val="212519640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23/07/2019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A3EB5-0C30-4D42-A759-09B0F531ED21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ADF33-B715-9B4E-B9A4-24C5695C7B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53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01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8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7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2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7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High </a:t>
            </a:r>
            <a:r>
              <a:rPr lang="en-US" b="0" dirty="0">
                <a:solidFill>
                  <a:srgbClr val="FF0000"/>
                </a:solidFill>
                <a:latin typeface="Trebuchet MS" panose="020B0603020202020204" pitchFamily="34" charset="0"/>
              </a:rPr>
              <a:t>Periconception PrEP Uptake and Adherence Among Women in South </a:t>
            </a:r>
            <a:r>
              <a:rPr lang="en-US" b="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Africa</a:t>
            </a:r>
            <a:endParaRPr lang="en-US" b="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33124"/>
            <a:ext cx="12192000" cy="200407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30000"/>
              </a:lnSpc>
            </a:pPr>
            <a:r>
              <a:rPr lang="en-US" sz="4200" b="1" dirty="0" smtClean="0"/>
              <a:t>Lynn T. Matthews</a:t>
            </a:r>
          </a:p>
          <a:p>
            <a:pPr>
              <a:lnSpc>
                <a:spcPct val="130000"/>
              </a:lnSpc>
            </a:pPr>
            <a:r>
              <a:rPr lang="en-US" sz="4200" b="1" dirty="0" smtClean="0"/>
              <a:t>University of Alabama at Birmingham (UAB) * Division of Infectious Disease</a:t>
            </a:r>
          </a:p>
          <a:p>
            <a:pPr>
              <a:lnSpc>
                <a:spcPct val="130000"/>
              </a:lnSpc>
            </a:pPr>
            <a:endParaRPr lang="en-US" sz="3800" b="1" dirty="0" smtClean="0"/>
          </a:p>
          <a:p>
            <a:pPr>
              <a:lnSpc>
                <a:spcPct val="130000"/>
              </a:lnSpc>
            </a:pPr>
            <a:r>
              <a:rPr lang="en-US" sz="3800" dirty="0" err="1">
                <a:latin typeface="Arial" panose="020B0604020202020204" pitchFamily="34" charset="0"/>
              </a:rPr>
              <a:t>Manjeetha</a:t>
            </a:r>
            <a:r>
              <a:rPr lang="en-US" sz="3800" dirty="0">
                <a:latin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</a:rPr>
              <a:t>Jaggernath</a:t>
            </a:r>
            <a:r>
              <a:rPr lang="en-US" sz="3800" dirty="0" smtClean="0">
                <a:latin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</a:rPr>
              <a:t>Yolandie</a:t>
            </a:r>
            <a:r>
              <a:rPr lang="en-US" sz="3800" dirty="0">
                <a:latin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</a:rPr>
              <a:t>Kriel</a:t>
            </a:r>
            <a:r>
              <a:rPr lang="en-US" sz="3800" dirty="0" smtClean="0">
                <a:latin typeface="Arial" panose="020B0604020202020204" pitchFamily="34" charset="0"/>
              </a:rPr>
              <a:t>, </a:t>
            </a:r>
            <a:r>
              <a:rPr lang="en-US" sz="3800" dirty="0">
                <a:latin typeface="Arial" panose="020B0604020202020204" pitchFamily="34" charset="0"/>
              </a:rPr>
              <a:t>Christina </a:t>
            </a:r>
            <a:r>
              <a:rPr lang="en-US" sz="3800" dirty="0" err="1" smtClean="0">
                <a:latin typeface="Arial" panose="020B0604020202020204" pitchFamily="34" charset="0"/>
              </a:rPr>
              <a:t>Psaros</a:t>
            </a:r>
            <a:r>
              <a:rPr lang="en-US" sz="3800" dirty="0" smtClean="0">
                <a:latin typeface="Arial" panose="020B0604020202020204" pitchFamily="34" charset="0"/>
              </a:rPr>
              <a:t>, </a:t>
            </a:r>
            <a:r>
              <a:rPr lang="en-US" sz="3800" dirty="0">
                <a:latin typeface="Arial" panose="020B0604020202020204" pitchFamily="34" charset="0"/>
              </a:rPr>
              <a:t>Kasey </a:t>
            </a:r>
            <a:r>
              <a:rPr lang="en-US" sz="3800" dirty="0" smtClean="0">
                <a:latin typeface="Arial" panose="020B0604020202020204" pitchFamily="34" charset="0"/>
              </a:rPr>
              <a:t>O’Neil, </a:t>
            </a:r>
            <a:r>
              <a:rPr lang="en-US" sz="3800" dirty="0">
                <a:latin typeface="Arial" panose="020B0604020202020204" pitchFamily="34" charset="0"/>
              </a:rPr>
              <a:t>Patricia </a:t>
            </a:r>
            <a:r>
              <a:rPr lang="en-US" sz="3800" dirty="0" smtClean="0">
                <a:latin typeface="Arial" panose="020B0604020202020204" pitchFamily="34" charset="0"/>
              </a:rPr>
              <a:t>Smith, </a:t>
            </a:r>
            <a:r>
              <a:rPr lang="en-US" sz="3800" dirty="0">
                <a:latin typeface="Arial" panose="020B0604020202020204" pitchFamily="34" charset="0"/>
              </a:rPr>
              <a:t>Kara </a:t>
            </a:r>
            <a:r>
              <a:rPr lang="en-US" sz="3800" dirty="0" smtClean="0">
                <a:latin typeface="Arial" panose="020B0604020202020204" pitchFamily="34" charset="0"/>
              </a:rPr>
              <a:t>Bennett, </a:t>
            </a:r>
            <a:r>
              <a:rPr lang="en-US" sz="3800" dirty="0">
                <a:latin typeface="Arial" panose="020B0604020202020204" pitchFamily="34" charset="0"/>
              </a:rPr>
              <a:t/>
            </a:r>
            <a:br>
              <a:rPr lang="en-US" sz="3800" dirty="0">
                <a:latin typeface="Arial" panose="020B0604020202020204" pitchFamily="34" charset="0"/>
              </a:rPr>
            </a:br>
            <a:r>
              <a:rPr lang="en-US" sz="3800" dirty="0">
                <a:latin typeface="Arial" panose="020B0604020202020204" pitchFamily="34" charset="0"/>
              </a:rPr>
              <a:t>Craig </a:t>
            </a:r>
            <a:r>
              <a:rPr lang="en-US" sz="3800" dirty="0" smtClean="0">
                <a:latin typeface="Arial" panose="020B0604020202020204" pitchFamily="34" charset="0"/>
              </a:rPr>
              <a:t>Hendrix, </a:t>
            </a:r>
            <a:r>
              <a:rPr lang="en-US" sz="3800" dirty="0">
                <a:latin typeface="Arial" panose="020B0604020202020204" pitchFamily="34" charset="0"/>
              </a:rPr>
              <a:t>Jessica E. </a:t>
            </a:r>
            <a:r>
              <a:rPr lang="en-US" sz="3800" dirty="0" err="1" smtClean="0">
                <a:latin typeface="Arial" panose="020B0604020202020204" pitchFamily="34" charset="0"/>
              </a:rPr>
              <a:t>Haberer</a:t>
            </a:r>
            <a:r>
              <a:rPr lang="en-US" sz="3800" dirty="0" smtClean="0">
                <a:latin typeface="Arial" panose="020B0604020202020204" pitchFamily="34" charset="0"/>
              </a:rPr>
              <a:t>, </a:t>
            </a:r>
            <a:r>
              <a:rPr lang="en-US" sz="3800" dirty="0">
                <a:latin typeface="Arial" panose="020B0604020202020204" pitchFamily="34" charset="0"/>
              </a:rPr>
              <a:t>Jared M. </a:t>
            </a:r>
            <a:r>
              <a:rPr lang="en-US" sz="3800" dirty="0" err="1" smtClean="0">
                <a:latin typeface="Arial" panose="020B0604020202020204" pitchFamily="34" charset="0"/>
              </a:rPr>
              <a:t>Baeten</a:t>
            </a:r>
            <a:r>
              <a:rPr lang="en-US" sz="3800" dirty="0" smtClean="0">
                <a:latin typeface="Arial" panose="020B0604020202020204" pitchFamily="34" charset="0"/>
              </a:rPr>
              <a:t>, </a:t>
            </a:r>
            <a:r>
              <a:rPr lang="en-US" sz="3800" dirty="0">
                <a:latin typeface="Arial" panose="020B0604020202020204" pitchFamily="34" charset="0"/>
              </a:rPr>
              <a:t>Kathleen </a:t>
            </a:r>
            <a:r>
              <a:rPr lang="en-US" sz="3800" dirty="0" smtClean="0">
                <a:latin typeface="Arial" panose="020B0604020202020204" pitchFamily="34" charset="0"/>
              </a:rPr>
              <a:t>Wirth, </a:t>
            </a:r>
            <a:r>
              <a:rPr lang="en-US" sz="3800" dirty="0">
                <a:latin typeface="Arial" panose="020B0604020202020204" pitchFamily="34" charset="0"/>
              </a:rPr>
              <a:t>David R. </a:t>
            </a:r>
            <a:r>
              <a:rPr lang="en-US" sz="3800" dirty="0" smtClean="0">
                <a:latin typeface="Arial" panose="020B0604020202020204" pitchFamily="34" charset="0"/>
              </a:rPr>
              <a:t>Bangsberg, </a:t>
            </a:r>
            <a:r>
              <a:rPr lang="en-US" sz="3800" dirty="0">
                <a:latin typeface="Arial" panose="020B0604020202020204" pitchFamily="34" charset="0"/>
              </a:rPr>
              <a:t>Jennifer A. </a:t>
            </a:r>
            <a:r>
              <a:rPr lang="en-US" sz="3800" dirty="0" err="1" smtClean="0">
                <a:latin typeface="Arial" panose="020B0604020202020204" pitchFamily="34" charset="0"/>
              </a:rPr>
              <a:t>Smit</a:t>
            </a:r>
            <a:endParaRPr lang="en-US" sz="3800" b="1" dirty="0" smtClean="0"/>
          </a:p>
          <a:p>
            <a:pPr>
              <a:lnSpc>
                <a:spcPct val="130000"/>
              </a:lnSpc>
            </a:pPr>
            <a:endParaRPr lang="en-US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488" y="5418038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80752" y="5349683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ltmatthews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28800" y="5668038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Share your thoughts on this presentation with </a:t>
            </a:r>
            <a:r>
              <a:rPr lang="en-US" sz="2000" b="1" dirty="0" smtClean="0">
                <a:solidFill>
                  <a:srgbClr val="FF0000"/>
                </a:solidFill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9" y="-258761"/>
            <a:ext cx="5520267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Background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9" y="850374"/>
            <a:ext cx="5774186" cy="4686826"/>
          </a:xfrm>
        </p:spPr>
        <p:txBody>
          <a:bodyPr>
            <a:noAutofit/>
          </a:bodyPr>
          <a:lstStyle/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High HIV incidence among women of reproductive age </a:t>
            </a:r>
            <a:r>
              <a:rPr lang="en-US" sz="1600" dirty="0" smtClean="0">
                <a:latin typeface="Franklin Gothic Book"/>
                <a:cs typeface="Franklin Gothic Book"/>
              </a:rPr>
              <a:t>(4.4/100WY, #LBPE-C23).</a:t>
            </a:r>
            <a:endParaRPr lang="en-US" sz="2000" dirty="0" smtClean="0">
              <a:latin typeface="Franklin Gothic Book"/>
              <a:cs typeface="Franklin Gothic Book"/>
            </a:endParaRP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Many HIV-exposed women and/or their partners want to have children.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Women </a:t>
            </a:r>
            <a:r>
              <a:rPr lang="en-US" sz="2000" dirty="0">
                <a:latin typeface="Franklin Gothic Book"/>
                <a:cs typeface="Franklin Gothic Book"/>
              </a:rPr>
              <a:t>who </a:t>
            </a:r>
            <a:r>
              <a:rPr lang="en-US" sz="2000" dirty="0" smtClean="0">
                <a:latin typeface="Franklin Gothic Book"/>
                <a:cs typeface="Franklin Gothic Book"/>
              </a:rPr>
              <a:t>conceive while </a:t>
            </a:r>
            <a:r>
              <a:rPr lang="en-US" sz="2000" dirty="0">
                <a:latin typeface="Franklin Gothic Book"/>
                <a:cs typeface="Franklin Gothic Book"/>
              </a:rPr>
              <a:t>exposed to HIV need strategies to </a:t>
            </a:r>
            <a:r>
              <a:rPr lang="en-US" sz="2000" dirty="0" smtClean="0">
                <a:latin typeface="Franklin Gothic Book"/>
                <a:cs typeface="Franklin Gothic Book"/>
              </a:rPr>
              <a:t>mitigate </a:t>
            </a:r>
            <a:r>
              <a:rPr lang="en-US" sz="2000" dirty="0">
                <a:latin typeface="Franklin Gothic Book"/>
                <a:cs typeface="Franklin Gothic Book"/>
              </a:rPr>
              <a:t>HIV acquisition </a:t>
            </a:r>
            <a:r>
              <a:rPr lang="en-US" sz="2000" dirty="0" smtClean="0">
                <a:latin typeface="Franklin Gothic Book"/>
                <a:cs typeface="Franklin Gothic Book"/>
              </a:rPr>
              <a:t>risks: Safer Conception.</a:t>
            </a:r>
            <a:r>
              <a:rPr lang="en-US" sz="2000" dirty="0">
                <a:latin typeface="Franklin Gothic Book"/>
                <a:cs typeface="Franklin Gothic Book"/>
              </a:rPr>
              <a:t> 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PrEP is an effective safer conception strategy.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ZINK is a </a:t>
            </a:r>
            <a:r>
              <a:rPr lang="en-US" sz="2000" dirty="0">
                <a:latin typeface="Franklin Gothic Book"/>
                <a:cs typeface="Franklin Gothic Book"/>
              </a:rPr>
              <a:t>longitudinal study </a:t>
            </a:r>
            <a:r>
              <a:rPr lang="en-US" sz="2000" dirty="0" smtClean="0">
                <a:latin typeface="Franklin Gothic Book"/>
                <a:cs typeface="Franklin Gothic Book"/>
              </a:rPr>
              <a:t>to </a:t>
            </a:r>
            <a:r>
              <a:rPr lang="en-US" sz="2000" dirty="0">
                <a:latin typeface="Franklin Gothic Book"/>
                <a:cs typeface="Franklin Gothic Book"/>
              </a:rPr>
              <a:t>evaluate use of TDF/FTC as PrEP among </a:t>
            </a:r>
            <a:r>
              <a:rPr lang="en-US" sz="2000" dirty="0" smtClean="0">
                <a:latin typeface="Franklin Gothic Book"/>
                <a:cs typeface="Franklin Gothic Book"/>
              </a:rPr>
              <a:t>350 HIV</a:t>
            </a:r>
            <a:r>
              <a:rPr lang="en-US" sz="2000" dirty="0">
                <a:latin typeface="Franklin Gothic Book"/>
                <a:cs typeface="Franklin Gothic Book"/>
              </a:rPr>
              <a:t>-exposed women planning for </a:t>
            </a:r>
            <a:r>
              <a:rPr lang="en-US" sz="2000" dirty="0" smtClean="0">
                <a:latin typeface="Franklin Gothic Book"/>
                <a:cs typeface="Franklin Gothic Book"/>
              </a:rPr>
              <a:t>pregnancy in </a:t>
            </a:r>
            <a:r>
              <a:rPr lang="en-US" sz="2000" dirty="0">
                <a:latin typeface="Franklin Gothic Book"/>
                <a:cs typeface="Franklin Gothic Book"/>
              </a:rPr>
              <a:t>Durban, South Africa. </a:t>
            </a:r>
            <a:endParaRPr lang="en-US" sz="2000" dirty="0" smtClean="0">
              <a:latin typeface="Franklin Gothic Book"/>
              <a:cs typeface="Franklin Gothic Book"/>
            </a:endParaRP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000" dirty="0" smtClean="0">
                <a:latin typeface="Franklin Gothic Book"/>
                <a:cs typeface="Franklin Gothic Book"/>
              </a:rPr>
              <a:t>Hypotheses:  70% periconception </a:t>
            </a:r>
            <a:r>
              <a:rPr lang="en-US" sz="2000" dirty="0" err="1" smtClean="0">
                <a:latin typeface="Franklin Gothic Book"/>
                <a:cs typeface="Franklin Gothic Book"/>
              </a:rPr>
              <a:t>PrEP</a:t>
            </a:r>
            <a:r>
              <a:rPr lang="en-US" sz="2000" dirty="0" smtClean="0">
                <a:latin typeface="Franklin Gothic Book"/>
                <a:cs typeface="Franklin Gothic Book"/>
              </a:rPr>
              <a:t> uptake. 80% of women will adhere to </a:t>
            </a:r>
            <a:r>
              <a:rPr lang="en-US" sz="2000" u="sng" dirty="0" smtClean="0">
                <a:latin typeface="Franklin Gothic Book"/>
                <a:cs typeface="Franklin Gothic Book"/>
              </a:rPr>
              <a:t>&gt;</a:t>
            </a:r>
            <a:r>
              <a:rPr lang="en-US" sz="2000" dirty="0" smtClean="0">
                <a:latin typeface="Franklin Gothic Book"/>
                <a:cs typeface="Franklin Gothic Book"/>
              </a:rPr>
              <a:t>80% of </a:t>
            </a:r>
            <a:r>
              <a:rPr lang="en-US" sz="2000" dirty="0" err="1" smtClean="0">
                <a:latin typeface="Franklin Gothic Book"/>
                <a:cs typeface="Franklin Gothic Book"/>
              </a:rPr>
              <a:t>PrEP</a:t>
            </a:r>
            <a:r>
              <a:rPr lang="en-US" sz="2000" smtClean="0">
                <a:latin typeface="Franklin Gothic Book"/>
                <a:cs typeface="Franklin Gothic Book"/>
              </a:rPr>
              <a:t> doses.</a:t>
            </a:r>
            <a:endParaRPr lang="en-US" sz="1600" dirty="0" smtClean="0">
              <a:latin typeface="Franklin Gothic Book"/>
              <a:cs typeface="Franklin Gothic Book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32957" y="-258758"/>
            <a:ext cx="552026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Methods, 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690" y="850374"/>
            <a:ext cx="6107310" cy="16312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Book"/>
                <a:cs typeface="Franklin Gothic Book"/>
              </a:rPr>
              <a:t>Eligibility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HIV-uninfected women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18-35 years old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Personal or partner pregnancy desire in the next year</a:t>
            </a:r>
          </a:p>
          <a:p>
            <a:pPr algn="ctr"/>
            <a:r>
              <a:rPr lang="en-US" sz="2000" dirty="0" smtClean="0">
                <a:latin typeface="Franklin Gothic Book"/>
                <a:cs typeface="Franklin Gothic Book"/>
              </a:rPr>
              <a:t>Partner is living with HIV or unknown serostatus</a:t>
            </a:r>
          </a:p>
        </p:txBody>
      </p:sp>
      <p:pic>
        <p:nvPicPr>
          <p:cNvPr id="38" name="Picture 37" descr="Screen Shot 2019-07-21 at 10.3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595" y="3500938"/>
            <a:ext cx="6256087" cy="172719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43000" y="29272954"/>
            <a:ext cx="6690360" cy="2904612"/>
          </a:xfrm>
          <a:prstGeom prst="rect">
            <a:avLst/>
          </a:prstGeom>
          <a:solidFill>
            <a:srgbClr val="A1BAD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pPr algn="ctr"/>
            <a:endParaRPr lang="en-US" b="1" dirty="0"/>
          </a:p>
        </p:txBody>
      </p:sp>
      <p:sp>
        <p:nvSpPr>
          <p:cNvPr id="40" name="Rectangle 39"/>
          <p:cNvSpPr/>
          <p:nvPr/>
        </p:nvSpPr>
        <p:spPr>
          <a:xfrm>
            <a:off x="7985760" y="29272954"/>
            <a:ext cx="7559040" cy="2904612"/>
          </a:xfrm>
          <a:prstGeom prst="rect">
            <a:avLst/>
          </a:prstGeom>
          <a:solidFill>
            <a:srgbClr val="FFD184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/>
          <a:lstStyle/>
          <a:p>
            <a:pPr algn="ctr"/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986213" y="29386667"/>
            <a:ext cx="5115694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Periconception Period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6715760" y="31067040"/>
            <a:ext cx="731519" cy="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372506" y="30838440"/>
            <a:ext cx="1319894" cy="457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Enroll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207433" y="29386667"/>
            <a:ext cx="5115694" cy="52320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Pregnancy Period </a:t>
            </a:r>
          </a:p>
        </p:txBody>
      </p:sp>
      <p:sp>
        <p:nvSpPr>
          <p:cNvPr id="45" name="Freeform 44"/>
          <p:cNvSpPr/>
          <p:nvPr/>
        </p:nvSpPr>
        <p:spPr>
          <a:xfrm>
            <a:off x="2900680" y="30439660"/>
            <a:ext cx="508000" cy="1254760"/>
          </a:xfrm>
          <a:custGeom>
            <a:avLst/>
            <a:gdLst>
              <a:gd name="connsiteX0" fmla="*/ 508000 w 508000"/>
              <a:gd name="connsiteY0" fmla="*/ 0 h 1254760"/>
              <a:gd name="connsiteX1" fmla="*/ 0 w 508000"/>
              <a:gd name="connsiteY1" fmla="*/ 0 h 1254760"/>
              <a:gd name="connsiteX2" fmla="*/ 0 w 508000"/>
              <a:gd name="connsiteY2" fmla="*/ 1193800 h 1254760"/>
              <a:gd name="connsiteX3" fmla="*/ 5080 w 508000"/>
              <a:gd name="connsiteY3" fmla="*/ 1254760 h 1254760"/>
              <a:gd name="connsiteX4" fmla="*/ 497840 w 508000"/>
              <a:gd name="connsiteY4" fmla="*/ 125476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1254760">
                <a:moveTo>
                  <a:pt x="508000" y="0"/>
                </a:moveTo>
                <a:lnTo>
                  <a:pt x="0" y="0"/>
                </a:lnTo>
                <a:lnTo>
                  <a:pt x="0" y="1193800"/>
                </a:lnTo>
                <a:cubicBezTo>
                  <a:pt x="5233" y="1251366"/>
                  <a:pt x="5080" y="1230977"/>
                  <a:pt x="5080" y="1254760"/>
                </a:cubicBezTo>
                <a:lnTo>
                  <a:pt x="497840" y="1254760"/>
                </a:lnTo>
              </a:path>
            </a:pathLst>
          </a:cu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5-Point Star 45"/>
          <p:cNvSpPr/>
          <p:nvPr/>
        </p:nvSpPr>
        <p:spPr>
          <a:xfrm>
            <a:off x="3017520" y="30899400"/>
            <a:ext cx="335280" cy="33528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Freeform 46"/>
          <p:cNvSpPr/>
          <p:nvPr/>
        </p:nvSpPr>
        <p:spPr>
          <a:xfrm flipH="1">
            <a:off x="6192520" y="30439660"/>
            <a:ext cx="508000" cy="1254760"/>
          </a:xfrm>
          <a:custGeom>
            <a:avLst/>
            <a:gdLst>
              <a:gd name="connsiteX0" fmla="*/ 508000 w 508000"/>
              <a:gd name="connsiteY0" fmla="*/ 0 h 1254760"/>
              <a:gd name="connsiteX1" fmla="*/ 0 w 508000"/>
              <a:gd name="connsiteY1" fmla="*/ 0 h 1254760"/>
              <a:gd name="connsiteX2" fmla="*/ 0 w 508000"/>
              <a:gd name="connsiteY2" fmla="*/ 1193800 h 1254760"/>
              <a:gd name="connsiteX3" fmla="*/ 5080 w 508000"/>
              <a:gd name="connsiteY3" fmla="*/ 1254760 h 1254760"/>
              <a:gd name="connsiteX4" fmla="*/ 497840 w 508000"/>
              <a:gd name="connsiteY4" fmla="*/ 125476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1254760">
                <a:moveTo>
                  <a:pt x="508000" y="0"/>
                </a:moveTo>
                <a:lnTo>
                  <a:pt x="0" y="0"/>
                </a:lnTo>
                <a:lnTo>
                  <a:pt x="0" y="1193800"/>
                </a:lnTo>
                <a:cubicBezTo>
                  <a:pt x="5233" y="1251366"/>
                  <a:pt x="5080" y="1230977"/>
                  <a:pt x="5080" y="1254760"/>
                </a:cubicBezTo>
                <a:lnTo>
                  <a:pt x="497840" y="1254760"/>
                </a:lnTo>
              </a:path>
            </a:pathLst>
          </a:cu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418225" y="31438733"/>
            <a:ext cx="3074015" cy="457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PrEP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18225" y="30222188"/>
            <a:ext cx="3074015" cy="457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</a:p>
        </p:txBody>
      </p:sp>
      <p:sp>
        <p:nvSpPr>
          <p:cNvPr id="50" name="Curved Left Arrow 49"/>
          <p:cNvSpPr/>
          <p:nvPr/>
        </p:nvSpPr>
        <p:spPr>
          <a:xfrm flipH="1" flipV="1">
            <a:off x="4184574" y="30768742"/>
            <a:ext cx="651703" cy="509517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rved Left Arrow 50"/>
          <p:cNvSpPr/>
          <p:nvPr/>
        </p:nvSpPr>
        <p:spPr>
          <a:xfrm>
            <a:off x="5200574" y="30839862"/>
            <a:ext cx="651703" cy="509517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13563600" y="31067040"/>
            <a:ext cx="406400" cy="0"/>
          </a:xfrm>
          <a:prstGeom prst="straightConnector1">
            <a:avLst/>
          </a:prstGeom>
          <a:ln w="38100">
            <a:headEnd type="none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8220346" y="30730490"/>
            <a:ext cx="1319894" cy="6731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Preg. </a:t>
            </a:r>
          </a:p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HIV-</a:t>
            </a:r>
          </a:p>
        </p:txBody>
      </p:sp>
      <p:sp>
        <p:nvSpPr>
          <p:cNvPr id="54" name="Freeform 53"/>
          <p:cNvSpPr/>
          <p:nvPr/>
        </p:nvSpPr>
        <p:spPr>
          <a:xfrm>
            <a:off x="9748520" y="30439660"/>
            <a:ext cx="508000" cy="1254760"/>
          </a:xfrm>
          <a:custGeom>
            <a:avLst/>
            <a:gdLst>
              <a:gd name="connsiteX0" fmla="*/ 508000 w 508000"/>
              <a:gd name="connsiteY0" fmla="*/ 0 h 1254760"/>
              <a:gd name="connsiteX1" fmla="*/ 0 w 508000"/>
              <a:gd name="connsiteY1" fmla="*/ 0 h 1254760"/>
              <a:gd name="connsiteX2" fmla="*/ 0 w 508000"/>
              <a:gd name="connsiteY2" fmla="*/ 1193800 h 1254760"/>
              <a:gd name="connsiteX3" fmla="*/ 5080 w 508000"/>
              <a:gd name="connsiteY3" fmla="*/ 1254760 h 1254760"/>
              <a:gd name="connsiteX4" fmla="*/ 497840 w 508000"/>
              <a:gd name="connsiteY4" fmla="*/ 125476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1254760">
                <a:moveTo>
                  <a:pt x="508000" y="0"/>
                </a:moveTo>
                <a:lnTo>
                  <a:pt x="0" y="0"/>
                </a:lnTo>
                <a:lnTo>
                  <a:pt x="0" y="1193800"/>
                </a:lnTo>
                <a:cubicBezTo>
                  <a:pt x="5233" y="1251366"/>
                  <a:pt x="5080" y="1230977"/>
                  <a:pt x="5080" y="1254760"/>
                </a:cubicBezTo>
                <a:lnTo>
                  <a:pt x="497840" y="1254760"/>
                </a:lnTo>
              </a:path>
            </a:pathLst>
          </a:custGeom>
          <a:ln w="38100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-Point Star 54"/>
          <p:cNvSpPr/>
          <p:nvPr/>
        </p:nvSpPr>
        <p:spPr>
          <a:xfrm>
            <a:off x="9865360" y="30899400"/>
            <a:ext cx="335280" cy="335280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 55"/>
          <p:cNvSpPr/>
          <p:nvPr/>
        </p:nvSpPr>
        <p:spPr>
          <a:xfrm flipH="1">
            <a:off x="13040360" y="30439660"/>
            <a:ext cx="508000" cy="1254760"/>
          </a:xfrm>
          <a:custGeom>
            <a:avLst/>
            <a:gdLst>
              <a:gd name="connsiteX0" fmla="*/ 508000 w 508000"/>
              <a:gd name="connsiteY0" fmla="*/ 0 h 1254760"/>
              <a:gd name="connsiteX1" fmla="*/ 0 w 508000"/>
              <a:gd name="connsiteY1" fmla="*/ 0 h 1254760"/>
              <a:gd name="connsiteX2" fmla="*/ 0 w 508000"/>
              <a:gd name="connsiteY2" fmla="*/ 1193800 h 1254760"/>
              <a:gd name="connsiteX3" fmla="*/ 5080 w 508000"/>
              <a:gd name="connsiteY3" fmla="*/ 1254760 h 1254760"/>
              <a:gd name="connsiteX4" fmla="*/ 497840 w 508000"/>
              <a:gd name="connsiteY4" fmla="*/ 1254760 h 125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000" h="1254760">
                <a:moveTo>
                  <a:pt x="508000" y="0"/>
                </a:moveTo>
                <a:lnTo>
                  <a:pt x="0" y="0"/>
                </a:lnTo>
                <a:lnTo>
                  <a:pt x="0" y="1193800"/>
                </a:lnTo>
                <a:cubicBezTo>
                  <a:pt x="5233" y="1251366"/>
                  <a:pt x="5080" y="1230977"/>
                  <a:pt x="5080" y="1254760"/>
                </a:cubicBezTo>
                <a:lnTo>
                  <a:pt x="497840" y="1254760"/>
                </a:lnTo>
              </a:path>
            </a:pathLst>
          </a:custGeom>
          <a:ln w="3810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266065" y="31438733"/>
            <a:ext cx="3074015" cy="457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No PrEP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266065" y="30222188"/>
            <a:ext cx="3074015" cy="457200"/>
          </a:xfrm>
          <a:prstGeom prst="rect">
            <a:avLst/>
          </a:prstGeom>
          <a:solidFill>
            <a:srgbClr val="FFFFFF"/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</a:p>
        </p:txBody>
      </p:sp>
      <p:sp>
        <p:nvSpPr>
          <p:cNvPr id="59" name="Curved Left Arrow 58"/>
          <p:cNvSpPr/>
          <p:nvPr/>
        </p:nvSpPr>
        <p:spPr>
          <a:xfrm flipH="1" flipV="1">
            <a:off x="11032414" y="30768742"/>
            <a:ext cx="651703" cy="509517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urved Left Arrow 59"/>
          <p:cNvSpPr/>
          <p:nvPr/>
        </p:nvSpPr>
        <p:spPr>
          <a:xfrm>
            <a:off x="12048414" y="30839862"/>
            <a:ext cx="651703" cy="509517"/>
          </a:xfrm>
          <a:prstGeom prst="curvedLeftArrow">
            <a:avLst>
              <a:gd name="adj1" fmla="val 0"/>
              <a:gd name="adj2" fmla="val 50000"/>
              <a:gd name="adj3" fmla="val 25000"/>
            </a:avLst>
          </a:prstGeom>
          <a:ln w="254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22" tIns="45711" rIns="91422" bIns="45711" rtlCol="0" anchor="ctr"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041244" y="30625356"/>
            <a:ext cx="1319894" cy="8674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wrap="square" lIns="91422" tIns="45711" rIns="91422" bIns="45711" rtlCol="0" anchor="ctr" anchorCtr="0">
            <a:noAutofit/>
          </a:bodyPr>
          <a:lstStyle/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Preg. </a:t>
            </a:r>
          </a:p>
          <a:p>
            <a:pPr lvl="0"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Outcome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50827" y="3089770"/>
            <a:ext cx="610731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Franklin Gothic Book"/>
                <a:cs typeface="Franklin Gothic Book"/>
              </a:rPr>
              <a:t>Study follow-up</a:t>
            </a:r>
            <a:endParaRPr lang="en-US" sz="2000" dirty="0" smtClean="0">
              <a:latin typeface="Franklin Gothic Book"/>
              <a:cs typeface="Franklin Gothic Book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17316B68-C033-45C7-A031-B19994FF5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7" t="13448" r="27720" b="17708"/>
          <a:stretch/>
        </p:blipFill>
        <p:spPr>
          <a:xfrm>
            <a:off x="9609787" y="-33871"/>
            <a:ext cx="2582213" cy="2598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38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25456" y="1284716"/>
            <a:ext cx="2687355" cy="131866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311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Methods, 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2" name="Content Placeholder 3">
            <a:extLst>
              <a:ext uri="{FF2B5EF4-FFF2-40B4-BE49-F238E27FC236}">
                <a16:creationId xmlns:a16="http://schemas.microsoft.com/office/drawing/2014/main" id="{F6D9DAC4-E58B-455C-8964-537775DA6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037" y="3621883"/>
            <a:ext cx="1709928" cy="1709928"/>
          </a:xfrm>
          <a:prstGeom prst="rect">
            <a:avLst/>
          </a:prstGeom>
        </p:spPr>
      </p:pic>
      <p:pic>
        <p:nvPicPr>
          <p:cNvPr id="53" name="Picture 52" descr="PREP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" t="20696" r="20146"/>
          <a:stretch/>
        </p:blipFill>
        <p:spPr>
          <a:xfrm>
            <a:off x="3983493" y="3634711"/>
            <a:ext cx="2121512" cy="166420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4690" y="3621883"/>
            <a:ext cx="2435795" cy="1709928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2915276" y="2506800"/>
            <a:ext cx="312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Partner communication, couples-based HCT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24000" y="2627929"/>
            <a:ext cx="66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PrEP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04808" y="2627929"/>
            <a:ext cx="576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ART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454236" y="2627929"/>
            <a:ext cx="174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Sex at peak fertility</a:t>
            </a:r>
            <a:endParaRPr lang="en-US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8961329" y="2627929"/>
            <a:ext cx="3352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Sperm washing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285098" y="5453335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PrEP uptake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954768" y="5453335"/>
            <a:ext cx="2383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Adherence </a:t>
            </a:r>
          </a:p>
          <a:p>
            <a:pPr algn="ctr"/>
            <a:r>
              <a:rPr lang="en-US" sz="2000" b="1" dirty="0" smtClean="0"/>
              <a:t>by electronic pill cap</a:t>
            </a:r>
            <a:endParaRPr lang="en-US" sz="2000" b="1" dirty="0"/>
          </a:p>
        </p:txBody>
      </p:sp>
      <p:sp>
        <p:nvSpPr>
          <p:cNvPr id="65" name="TextBox 64"/>
          <p:cNvSpPr txBox="1"/>
          <p:nvPr/>
        </p:nvSpPr>
        <p:spPr>
          <a:xfrm>
            <a:off x="8662624" y="5453335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Drug levels</a:t>
            </a:r>
            <a:endParaRPr lang="en-US" sz="20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5456" y="1268473"/>
            <a:ext cx="11541088" cy="2919638"/>
            <a:chOff x="325456" y="1268473"/>
            <a:chExt cx="11541088" cy="2919638"/>
          </a:xfrm>
        </p:grpSpPr>
        <p:grpSp>
          <p:nvGrpSpPr>
            <p:cNvPr id="6" name="Group 5"/>
            <p:cNvGrpSpPr/>
            <p:nvPr/>
          </p:nvGrpSpPr>
          <p:grpSpPr>
            <a:xfrm>
              <a:off x="325456" y="1268473"/>
              <a:ext cx="11541088" cy="2919638"/>
              <a:chOff x="609600" y="1268473"/>
              <a:chExt cx="11541088" cy="2919638"/>
            </a:xfrm>
          </p:grpSpPr>
          <p:pic>
            <p:nvPicPr>
              <p:cNvPr id="33" name="Content Placeholder 9" descr="IUI.jp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35034" y="1268473"/>
                <a:ext cx="2415654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4" name="Picture 33" descr="TimedIntercourse.jpg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57" t="10444"/>
              <a:stretch/>
            </p:blipFill>
            <p:spPr>
              <a:xfrm>
                <a:off x="7772759" y="1268473"/>
                <a:ext cx="1707766" cy="1371600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5" name="Group 34"/>
              <p:cNvGrpSpPr>
                <a:grpSpLocks noChangeAspect="1"/>
              </p:cNvGrpSpPr>
              <p:nvPr/>
            </p:nvGrpSpPr>
            <p:grpSpPr>
              <a:xfrm>
                <a:off x="6168510" y="1278341"/>
                <a:ext cx="1349741" cy="2909770"/>
                <a:chOff x="4642261" y="29369592"/>
                <a:chExt cx="1781131" cy="3839765"/>
              </a:xfrm>
            </p:grpSpPr>
            <p:grpSp>
              <p:nvGrpSpPr>
                <p:cNvPr id="38" name="Group 37"/>
                <p:cNvGrpSpPr>
                  <a:grpSpLocks noChangeAspect="1"/>
                </p:cNvGrpSpPr>
                <p:nvPr/>
              </p:nvGrpSpPr>
              <p:grpSpPr>
                <a:xfrm>
                  <a:off x="4642261" y="29369592"/>
                  <a:ext cx="784438" cy="3839765"/>
                  <a:chOff x="2438400" y="1633032"/>
                  <a:chExt cx="781050" cy="3823136"/>
                </a:xfrm>
              </p:grpSpPr>
              <p:pic>
                <p:nvPicPr>
                  <p:cNvPr id="43" name="Picture 42" descr="power-of-antiretroviral-medicines_en.pdf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845" t="27408" r="35072" b="30744"/>
                  <a:stretch/>
                </p:blipFill>
                <p:spPr>
                  <a:xfrm>
                    <a:off x="2438400" y="1633032"/>
                    <a:ext cx="781050" cy="17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</p:pic>
              <p:cxnSp>
                <p:nvCxnSpPr>
                  <p:cNvPr id="45" name="Straight Connector 44"/>
                  <p:cNvCxnSpPr/>
                  <p:nvPr/>
                </p:nvCxnSpPr>
                <p:spPr>
                  <a:xfrm flipH="1" flipV="1">
                    <a:off x="3086100" y="5340350"/>
                    <a:ext cx="120269" cy="11581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" name="Group 38"/>
                <p:cNvGrpSpPr/>
                <p:nvPr/>
              </p:nvGrpSpPr>
              <p:grpSpPr>
                <a:xfrm>
                  <a:off x="5633781" y="29373198"/>
                  <a:ext cx="789611" cy="3828674"/>
                  <a:chOff x="2438400" y="1633032"/>
                  <a:chExt cx="781050" cy="3812093"/>
                </a:xfrm>
              </p:grpSpPr>
              <p:pic>
                <p:nvPicPr>
                  <p:cNvPr id="40" name="Picture 39" descr="power-of-antiretroviral-medicines_en.pdf"/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clrChange>
                      <a:clrFrom>
                        <a:srgbClr val="000000"/>
                      </a:clrFrom>
                      <a:clrTo>
                        <a:srgbClr val="000000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38845" t="27408" r="35072" b="30744"/>
                  <a:stretch/>
                </p:blipFill>
                <p:spPr>
                  <a:xfrm>
                    <a:off x="2438400" y="1633032"/>
                    <a:ext cx="781050" cy="177321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</p:pic>
              <p:cxnSp>
                <p:nvCxnSpPr>
                  <p:cNvPr id="41" name="Straight Connector 40"/>
                  <p:cNvCxnSpPr/>
                  <p:nvPr/>
                </p:nvCxnSpPr>
                <p:spPr>
                  <a:xfrm flipV="1">
                    <a:off x="2438400" y="5329307"/>
                    <a:ext cx="120269" cy="115818"/>
                  </a:xfrm>
                  <a:prstGeom prst="line">
                    <a:avLst/>
                  </a:prstGeom>
                  <a:ln>
                    <a:solidFill>
                      <a:schemeClr val="bg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37" name="Picture 36" descr="communication tightrope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058" t="12963" r="16541" b="13426"/>
              <a:stretch/>
            </p:blipFill>
            <p:spPr>
              <a:xfrm>
                <a:off x="3441513" y="1280506"/>
                <a:ext cx="2472489" cy="131921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09600" y="1524911"/>
                <a:ext cx="268735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Quarterly safer conception counseling content</a:t>
                </a:r>
                <a:endParaRPr lang="en-US" b="1" dirty="0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7136180" y="2557600"/>
              <a:ext cx="102160" cy="929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623999" y="2553379"/>
              <a:ext cx="102160" cy="929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382730" y="2566090"/>
              <a:ext cx="102160" cy="929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873444" y="2550437"/>
              <a:ext cx="102160" cy="9292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1561" y="3826526"/>
            <a:ext cx="2690841" cy="1318667"/>
            <a:chOff x="931561" y="3826526"/>
            <a:chExt cx="2690841" cy="1318667"/>
          </a:xfrm>
        </p:grpSpPr>
        <p:sp>
          <p:nvSpPr>
            <p:cNvPr id="24" name="Rectangle 23"/>
            <p:cNvSpPr/>
            <p:nvPr/>
          </p:nvSpPr>
          <p:spPr>
            <a:xfrm>
              <a:off x="931561" y="3826526"/>
              <a:ext cx="2687355" cy="1318667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57150" cmpd="sng"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935047" y="4251127"/>
              <a:ext cx="2687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Outcomes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93451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9346235"/>
              </p:ext>
            </p:extLst>
          </p:nvPr>
        </p:nvGraphicFramePr>
        <p:xfrm>
          <a:off x="5145720" y="1026213"/>
          <a:ext cx="7046280" cy="469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521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120834"/>
              </p:ext>
            </p:extLst>
          </p:nvPr>
        </p:nvGraphicFramePr>
        <p:xfrm>
          <a:off x="209271" y="225131"/>
          <a:ext cx="3990025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6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Participant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characteristics, 207 women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6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Variable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N (%), </a:t>
                      </a:r>
                      <a:endParaRPr lang="en-US" sz="1800" b="1" dirty="0" smtClean="0">
                        <a:latin typeface="Franklin Gothic Book"/>
                        <a:cs typeface="Franklin Gothic Book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Med. </a:t>
                      </a: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(Min, Max)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Age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24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(18, 35)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Completed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high school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84</a:t>
                      </a:r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employed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68%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Prior 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pregnancy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u="none" strike="noStrike" kern="1200" baseline="0" dirty="0" smtClean="0">
                          <a:latin typeface="Franklin Gothic Book"/>
                          <a:cs typeface="Franklin Gothic Book"/>
                        </a:rPr>
                        <a:t>128</a:t>
                      </a:r>
                      <a:r>
                        <a:rPr lang="is-IS" sz="1800" u="none" strike="noStrike" kern="1200" baseline="0" dirty="0" smtClean="0">
                          <a:latin typeface="Franklin Gothic Book"/>
                          <a:cs typeface="Franklin Gothic Book"/>
                        </a:rPr>
                        <a:t> (62%)</a:t>
                      </a:r>
                      <a:endParaRPr lang="is-IS" sz="2000" u="none" strike="noStrike" kern="1200" baseline="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Partner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HIV-</a:t>
                      </a:r>
                      <a:r>
                        <a:rPr lang="en-US" sz="2000" b="1" baseline="0" dirty="0" smtClean="0">
                          <a:latin typeface="Franklin Gothic Book"/>
                          <a:cs typeface="Franklin Gothic Book"/>
                        </a:rPr>
                        <a:t>serostatus u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nknown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(97%</a:t>
                      </a:r>
                      <a:r>
                        <a:rPr lang="en-US" sz="180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Initiate PrEP </a:t>
                      </a:r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(N=203)</a:t>
                      </a:r>
                      <a:endParaRPr lang="en-US" sz="18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130 (64%)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37204" y="2250644"/>
            <a:ext cx="11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%</a:t>
            </a:r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women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/>
          <a:stretch/>
        </p:blipFill>
        <p:spPr bwMode="auto">
          <a:xfrm>
            <a:off x="16737832" y="19632570"/>
            <a:ext cx="6929903" cy="55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989189" y="547417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Franklin Gothic Book"/>
                <a:cs typeface="Franklin Gothic Book"/>
              </a:rPr>
              <a:t>Periconception PrEP Adherence</a:t>
            </a:r>
            <a:endParaRPr lang="en-US" sz="2400" b="1" dirty="0">
              <a:latin typeface="Franklin Gothic Book"/>
              <a:cs typeface="Franklin Gothic Book"/>
            </a:endParaRP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1950" y="5249337"/>
            <a:ext cx="3719694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 least 80% of doses taken</a:t>
            </a:r>
          </a:p>
          <a:p>
            <a:pPr algn="ctr"/>
            <a:r>
              <a:rPr lang="en-US" b="1" dirty="0" smtClean="0"/>
              <a:t>N=49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71644" y="5249340"/>
            <a:ext cx="2569558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Plasma TFV @ 3M</a:t>
            </a:r>
          </a:p>
          <a:p>
            <a:pPr algn="ctr"/>
            <a:r>
              <a:rPr lang="en-US" b="1" dirty="0" smtClean="0"/>
              <a:t>N=40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527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4018" y="1453559"/>
            <a:ext cx="1246582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87918" y="1453559"/>
            <a:ext cx="1164286" cy="6941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404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TFV plasma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9713517" y="1453559"/>
            <a:ext cx="542486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504217" y="1460500"/>
            <a:ext cx="432757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7204" y="547418"/>
            <a:ext cx="7903998" cy="53482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389604" y="1026214"/>
            <a:ext cx="1463114" cy="50218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71171" y="4787900"/>
            <a:ext cx="4027933" cy="647700"/>
          </a:xfrm>
          <a:prstGeom prst="rect">
            <a:avLst/>
          </a:prstGeom>
          <a:noFill/>
          <a:ln w="57150" cmpd="sng">
            <a:solidFill>
              <a:srgbClr val="BB24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71171" y="5435600"/>
            <a:ext cx="4027933" cy="647700"/>
          </a:xfrm>
          <a:prstGeom prst="rect">
            <a:avLst/>
          </a:prstGeom>
          <a:noFill/>
          <a:ln w="57150" cmpd="sng">
            <a:solidFill>
              <a:srgbClr val="BB24BD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1352821"/>
              </p:ext>
            </p:extLst>
          </p:nvPr>
        </p:nvGraphicFramePr>
        <p:xfrm>
          <a:off x="5145720" y="1026213"/>
          <a:ext cx="7046280" cy="469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521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622050"/>
              </p:ext>
            </p:extLst>
          </p:nvPr>
        </p:nvGraphicFramePr>
        <p:xfrm>
          <a:off x="209271" y="225131"/>
          <a:ext cx="3990025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6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Participant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characteristics, 207 women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6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Variable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N (%), </a:t>
                      </a:r>
                      <a:endParaRPr lang="en-US" sz="1800" b="1" dirty="0" smtClean="0">
                        <a:latin typeface="Franklin Gothic Book"/>
                        <a:cs typeface="Franklin Gothic Book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Med. </a:t>
                      </a: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(Min, Max)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Age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24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(18, 35)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Completed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high school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84</a:t>
                      </a:r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employed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68%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Prior 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pregnancy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u="none" strike="noStrike" kern="1200" baseline="0" dirty="0" smtClean="0">
                          <a:latin typeface="Franklin Gothic Book"/>
                          <a:cs typeface="Franklin Gothic Book"/>
                        </a:rPr>
                        <a:t>128</a:t>
                      </a:r>
                      <a:r>
                        <a:rPr lang="is-IS" sz="1800" u="none" strike="noStrike" kern="1200" baseline="0" dirty="0" smtClean="0">
                          <a:latin typeface="Franklin Gothic Book"/>
                          <a:cs typeface="Franklin Gothic Book"/>
                        </a:rPr>
                        <a:t> (62%)</a:t>
                      </a:r>
                      <a:endParaRPr lang="is-IS" sz="2000" u="none" strike="noStrike" kern="1200" baseline="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Partner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HIV-</a:t>
                      </a:r>
                      <a:r>
                        <a:rPr lang="en-US" sz="2000" b="1" baseline="0" dirty="0" smtClean="0">
                          <a:latin typeface="Franklin Gothic Book"/>
                          <a:cs typeface="Franklin Gothic Book"/>
                        </a:rPr>
                        <a:t>serostatus u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nknown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(97%</a:t>
                      </a:r>
                      <a:r>
                        <a:rPr lang="en-US" sz="180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Initiate PrEP </a:t>
                      </a:r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(N=203)</a:t>
                      </a:r>
                      <a:endParaRPr lang="en-US" sz="18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130 (64%)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37204" y="2250644"/>
            <a:ext cx="11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%</a:t>
            </a:r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women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/>
          <a:stretch/>
        </p:blipFill>
        <p:spPr bwMode="auto">
          <a:xfrm>
            <a:off x="16737832" y="19632570"/>
            <a:ext cx="6929903" cy="55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989189" y="547417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Franklin Gothic Book"/>
                <a:cs typeface="Franklin Gothic Book"/>
              </a:rPr>
              <a:t>Periconception PrEP Adherence</a:t>
            </a:r>
            <a:endParaRPr lang="en-US" sz="2400" b="1" dirty="0">
              <a:latin typeface="Franklin Gothic Book"/>
              <a:cs typeface="Franklin Gothic Book"/>
            </a:endParaRP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1950" y="5249337"/>
            <a:ext cx="3719694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 least 80% of doses taken</a:t>
            </a:r>
          </a:p>
          <a:p>
            <a:pPr algn="ctr"/>
            <a:r>
              <a:rPr lang="en-US" b="1" dirty="0" smtClean="0"/>
              <a:t>N=49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71644" y="5249340"/>
            <a:ext cx="2569558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Plasma TFV @ 3M</a:t>
            </a:r>
          </a:p>
          <a:p>
            <a:pPr algn="ctr"/>
            <a:r>
              <a:rPr lang="en-US" b="1" dirty="0" smtClean="0"/>
              <a:t>N=40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527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4018" y="1453559"/>
            <a:ext cx="1246582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87918" y="1453559"/>
            <a:ext cx="1164286" cy="6941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404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TFV plasma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9713517" y="1453559"/>
            <a:ext cx="542486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504217" y="1460500"/>
            <a:ext cx="432757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237204" y="1765300"/>
            <a:ext cx="7903998" cy="41303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389604" y="1026214"/>
            <a:ext cx="1463114" cy="50218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31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133288"/>
              </p:ext>
            </p:extLst>
          </p:nvPr>
        </p:nvGraphicFramePr>
        <p:xfrm>
          <a:off x="5145720" y="1026213"/>
          <a:ext cx="7046280" cy="469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521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943394"/>
              </p:ext>
            </p:extLst>
          </p:nvPr>
        </p:nvGraphicFramePr>
        <p:xfrm>
          <a:off x="209271" y="225131"/>
          <a:ext cx="3990025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6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Participant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characteristics, 207 women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6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Variable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N (%), </a:t>
                      </a:r>
                      <a:endParaRPr lang="en-US" sz="1800" b="1" dirty="0" smtClean="0">
                        <a:latin typeface="Franklin Gothic Book"/>
                        <a:cs typeface="Franklin Gothic Book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Med. </a:t>
                      </a: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(Min, Max)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Age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24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(18, 35)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Completed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high school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84</a:t>
                      </a:r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employed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68%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Prior 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pregnancy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u="none" strike="noStrike" kern="1200" baseline="0" dirty="0" smtClean="0">
                          <a:latin typeface="Franklin Gothic Book"/>
                          <a:cs typeface="Franklin Gothic Book"/>
                        </a:rPr>
                        <a:t>128</a:t>
                      </a:r>
                      <a:r>
                        <a:rPr lang="is-IS" sz="1800" u="none" strike="noStrike" kern="1200" baseline="0" dirty="0" smtClean="0">
                          <a:latin typeface="Franklin Gothic Book"/>
                          <a:cs typeface="Franklin Gothic Book"/>
                        </a:rPr>
                        <a:t> (62%)</a:t>
                      </a:r>
                      <a:endParaRPr lang="is-IS" sz="2000" u="none" strike="noStrike" kern="1200" baseline="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Partner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HIV-</a:t>
                      </a:r>
                      <a:r>
                        <a:rPr lang="en-US" sz="2000" b="1" baseline="0" dirty="0" smtClean="0">
                          <a:latin typeface="Franklin Gothic Book"/>
                          <a:cs typeface="Franklin Gothic Book"/>
                        </a:rPr>
                        <a:t>serostatus u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nknown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(97%</a:t>
                      </a:r>
                      <a:r>
                        <a:rPr lang="en-US" sz="180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Initiate PrEP </a:t>
                      </a:r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(N=203)</a:t>
                      </a:r>
                      <a:endParaRPr lang="en-US" sz="18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130 (64%)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37204" y="2250644"/>
            <a:ext cx="11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%</a:t>
            </a:r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women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/>
          <a:stretch/>
        </p:blipFill>
        <p:spPr bwMode="auto">
          <a:xfrm>
            <a:off x="16737832" y="19632570"/>
            <a:ext cx="6929903" cy="55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989189" y="547417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Franklin Gothic Book"/>
                <a:cs typeface="Franklin Gothic Book"/>
              </a:rPr>
              <a:t>Periconception PrEP Adherence</a:t>
            </a:r>
            <a:endParaRPr lang="en-US" sz="2400" b="1" dirty="0">
              <a:latin typeface="Franklin Gothic Book"/>
              <a:cs typeface="Franklin Gothic Book"/>
            </a:endParaRP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1950" y="5249337"/>
            <a:ext cx="3719694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 least 80% of doses taken</a:t>
            </a:r>
          </a:p>
          <a:p>
            <a:pPr algn="ctr"/>
            <a:r>
              <a:rPr lang="en-US" b="1" dirty="0" smtClean="0"/>
              <a:t>N=49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71644" y="5249340"/>
            <a:ext cx="2569558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Plasma TFV @ 3M</a:t>
            </a:r>
          </a:p>
          <a:p>
            <a:pPr algn="ctr"/>
            <a:r>
              <a:rPr lang="en-US" b="1" dirty="0" smtClean="0"/>
              <a:t>N=40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527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4018" y="1453559"/>
            <a:ext cx="1246582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87918" y="1453559"/>
            <a:ext cx="1164286" cy="6941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404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TFV plasma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9713517" y="1453559"/>
            <a:ext cx="542486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504217" y="1460500"/>
            <a:ext cx="432757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571644" y="1778000"/>
            <a:ext cx="2569558" cy="411767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37124"/>
              </p:ext>
            </p:extLst>
          </p:nvPr>
        </p:nvGraphicFramePr>
        <p:xfrm>
          <a:off x="5145720" y="1026213"/>
          <a:ext cx="7046280" cy="4695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55211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36427"/>
              </p:ext>
            </p:extLst>
          </p:nvPr>
        </p:nvGraphicFramePr>
        <p:xfrm>
          <a:off x="209271" y="225131"/>
          <a:ext cx="3990025" cy="59436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34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7664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Participant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Franklin Gothic Book"/>
                          <a:cs typeface="Franklin Gothic Book"/>
                        </a:rPr>
                        <a:t>characteristics, 207 women</a:t>
                      </a:r>
                      <a:endParaRPr lang="en-US" sz="2400" dirty="0">
                        <a:solidFill>
                          <a:schemeClr val="tx1"/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0C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7664">
                <a:tc>
                  <a:txBody>
                    <a:bodyPr/>
                    <a:lstStyle/>
                    <a:p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Variable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N (%), </a:t>
                      </a:r>
                      <a:endParaRPr lang="en-US" sz="1800" b="1" dirty="0" smtClean="0">
                        <a:latin typeface="Franklin Gothic Book"/>
                        <a:cs typeface="Franklin Gothic Book"/>
                      </a:endParaRPr>
                    </a:p>
                    <a:p>
                      <a:pPr algn="ctr"/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Med. </a:t>
                      </a:r>
                      <a:r>
                        <a:rPr lang="en-US" sz="1800" b="1" dirty="0">
                          <a:latin typeface="Franklin Gothic Book"/>
                          <a:cs typeface="Franklin Gothic Book"/>
                        </a:rPr>
                        <a:t>(Min, Max)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Age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24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(18, 35)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Completed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high school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84</a:t>
                      </a:r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Not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employed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Franklin Gothic Book"/>
                          <a:cs typeface="Franklin Gothic Book"/>
                        </a:rPr>
                        <a:t>68%</a:t>
                      </a: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Prior 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pregnancy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2000" u="none" strike="noStrike" kern="1200" baseline="0" dirty="0" smtClean="0">
                          <a:latin typeface="Franklin Gothic Book"/>
                          <a:cs typeface="Franklin Gothic Book"/>
                        </a:rPr>
                        <a:t>128</a:t>
                      </a:r>
                      <a:r>
                        <a:rPr lang="is-IS" sz="1800" u="none" strike="noStrike" kern="1200" baseline="0" dirty="0" smtClean="0">
                          <a:latin typeface="Franklin Gothic Book"/>
                          <a:cs typeface="Franklin Gothic Book"/>
                        </a:rPr>
                        <a:t> (62%)</a:t>
                      </a:r>
                      <a:endParaRPr lang="is-IS" sz="2000" u="none" strike="noStrike" kern="1200" baseline="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Franklin Gothic Book"/>
                          <a:cs typeface="Franklin Gothic Book"/>
                        </a:rPr>
                        <a:t>Partner</a:t>
                      </a:r>
                      <a:r>
                        <a:rPr lang="en-US" sz="2000" b="1" baseline="0" dirty="0">
                          <a:latin typeface="Franklin Gothic Book"/>
                          <a:cs typeface="Franklin Gothic Book"/>
                        </a:rPr>
                        <a:t> HIV-</a:t>
                      </a:r>
                      <a:r>
                        <a:rPr lang="en-US" sz="2000" b="1" baseline="0" dirty="0" smtClean="0">
                          <a:latin typeface="Franklin Gothic Book"/>
                          <a:cs typeface="Franklin Gothic Book"/>
                        </a:rPr>
                        <a:t>serostatus u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nknown </a:t>
                      </a:r>
                      <a:endParaRPr lang="en-US" sz="2000" b="1" dirty="0">
                        <a:latin typeface="Franklin Gothic Book"/>
                        <a:cs typeface="Franklin Gothic Book"/>
                      </a:endParaRPr>
                    </a:p>
                  </a:txBody>
                  <a:tcPr>
                    <a:lnL w="9525" cap="flat" cmpd="sng" algn="ctr">
                      <a:noFill/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Franklin Gothic Book"/>
                          <a:cs typeface="Franklin Gothic Book"/>
                        </a:rPr>
                        <a:t>196 </a:t>
                      </a:r>
                      <a:r>
                        <a:rPr lang="en-US" sz="1800" dirty="0">
                          <a:latin typeface="Franklin Gothic Book"/>
                          <a:cs typeface="Franklin Gothic Book"/>
                        </a:rPr>
                        <a:t>(97%</a:t>
                      </a:r>
                      <a:r>
                        <a:rPr lang="en-US" sz="1800" dirty="0" smtClean="0">
                          <a:latin typeface="Franklin Gothic Book"/>
                          <a:cs typeface="Franklin Gothic Book"/>
                        </a:rPr>
                        <a:t>)</a:t>
                      </a:r>
                      <a:endParaRPr lang="en-US" sz="180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Initiate </a:t>
                      </a:r>
                      <a:r>
                        <a:rPr lang="en-US" sz="2000" b="1" dirty="0" err="1" smtClean="0">
                          <a:latin typeface="Franklin Gothic Book"/>
                          <a:cs typeface="Franklin Gothic Book"/>
                        </a:rPr>
                        <a:t>PrEP</a:t>
                      </a:r>
                      <a:r>
                        <a:rPr lang="en-US" sz="2000" b="1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lang="en-US" sz="1800" b="1" dirty="0" smtClean="0">
                          <a:latin typeface="Franklin Gothic Book"/>
                          <a:cs typeface="Franklin Gothic Book"/>
                        </a:rPr>
                        <a:t>(N=203)</a:t>
                      </a:r>
                      <a:endParaRPr lang="en-US" sz="1800" b="1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</a:lnL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Franklin Gothic Book"/>
                          <a:cs typeface="Franklin Gothic Book"/>
                        </a:rPr>
                        <a:t>130 (64%)</a:t>
                      </a:r>
                      <a:endParaRPr lang="en-US" sz="2000" b="0" dirty="0">
                        <a:latin typeface="Franklin Gothic Book"/>
                        <a:cs typeface="Franklin Gothic Book"/>
                      </a:endParaRPr>
                    </a:p>
                  </a:txBody>
                  <a:tcPr anchor="ctr">
                    <a:lnR w="9525" cap="flat" cmpd="sng" algn="ctr">
                      <a:noFill/>
                      <a:prstDash val="solid"/>
                    </a:lnR>
                    <a:lnB w="9525" cap="flat" cmpd="sng" algn="ctr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4237204" y="2250644"/>
            <a:ext cx="11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%</a:t>
            </a:r>
          </a:p>
          <a:p>
            <a:pPr algn="ctr"/>
            <a:r>
              <a:rPr lang="en-US" b="1" dirty="0" smtClean="0"/>
              <a:t>of </a:t>
            </a:r>
            <a:r>
              <a:rPr lang="en-US" b="1" dirty="0"/>
              <a:t>women</a:t>
            </a:r>
          </a:p>
        </p:txBody>
      </p:sp>
      <p:pic>
        <p:nvPicPr>
          <p:cNvPr id="58" name="Picture 5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0"/>
          <a:stretch/>
        </p:blipFill>
        <p:spPr bwMode="auto">
          <a:xfrm>
            <a:off x="16737832" y="19632570"/>
            <a:ext cx="6929903" cy="55332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6989189" y="547417"/>
            <a:ext cx="4275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Franklin Gothic Book"/>
                <a:cs typeface="Franklin Gothic Book"/>
              </a:rPr>
              <a:t>Periconception PrEP Adherence</a:t>
            </a:r>
            <a:endParaRPr lang="en-US" sz="2400" b="1" dirty="0">
              <a:latin typeface="Franklin Gothic Book"/>
              <a:cs typeface="Franklin Gothic Book"/>
            </a:endParaRPr>
          </a:p>
          <a:p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5851950" y="5249337"/>
            <a:ext cx="3719694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At least 80% of doses taken</a:t>
            </a:r>
          </a:p>
          <a:p>
            <a:pPr algn="ctr"/>
            <a:r>
              <a:rPr lang="en-US" b="1" dirty="0" smtClean="0"/>
              <a:t>N=49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571644" y="5249340"/>
            <a:ext cx="2569558" cy="646331"/>
          </a:xfrm>
          <a:prstGeom prst="rect">
            <a:avLst/>
          </a:prstGeom>
          <a:solidFill>
            <a:srgbClr val="D9D9D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Plasma TFV @ 3M</a:t>
            </a:r>
          </a:p>
          <a:p>
            <a:pPr algn="ctr"/>
            <a:r>
              <a:rPr lang="en-US" b="1" dirty="0" smtClean="0"/>
              <a:t>N=40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8527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MEMS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94018" y="1453559"/>
            <a:ext cx="1246582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8087918" y="1453559"/>
            <a:ext cx="1164286" cy="6941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40418" y="1268893"/>
            <a:ext cx="371969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TFV plasma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9713517" y="1453559"/>
            <a:ext cx="542486" cy="6941"/>
          </a:xfrm>
          <a:prstGeom prst="line">
            <a:avLst/>
          </a:prstGeom>
          <a:ln>
            <a:solidFill>
              <a:schemeClr val="tx1"/>
            </a:solidFill>
            <a:head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504217" y="1460500"/>
            <a:ext cx="432757" cy="0"/>
          </a:xfrm>
          <a:prstGeom prst="line">
            <a:avLst/>
          </a:prstGeom>
          <a:ln>
            <a:solidFill>
              <a:srgbClr val="0000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57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54864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Conclusions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4246"/>
            <a:ext cx="5334000" cy="4881920"/>
          </a:xfrm>
        </p:spPr>
        <p:txBody>
          <a:bodyPr>
            <a:normAutofit fontScale="92500" lnSpcReduction="20000"/>
          </a:bodyPr>
          <a:lstStyle/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latin typeface="Franklin Gothic Book"/>
                <a:cs typeface="Franklin Gothic Book"/>
              </a:rPr>
              <a:t>There is demand for safer conception care delivered to individuals.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latin typeface="Franklin Gothic Book"/>
                <a:cs typeface="Franklin Gothic Book"/>
              </a:rPr>
              <a:t>PrEP </a:t>
            </a:r>
            <a:r>
              <a:rPr lang="en-US" sz="2400" dirty="0">
                <a:latin typeface="Franklin Gothic Book"/>
                <a:cs typeface="Franklin Gothic Book"/>
              </a:rPr>
              <a:t>uptake is high among HIV-exposed women planning for </a:t>
            </a:r>
            <a:r>
              <a:rPr lang="en-US" sz="2400" dirty="0" smtClean="0">
                <a:latin typeface="Franklin Gothic Book"/>
                <a:cs typeface="Franklin Gothic Book"/>
              </a:rPr>
              <a:t>pregnancy.</a:t>
            </a:r>
            <a:endParaRPr lang="en-US" sz="2400" dirty="0">
              <a:latin typeface="Franklin Gothic Book"/>
              <a:cs typeface="Franklin Gothic Book"/>
            </a:endParaRP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latin typeface="Franklin Gothic Book"/>
                <a:cs typeface="Franklin Gothic Book"/>
              </a:rPr>
              <a:t>Nearly half have detectable drug in the first 12 weeks.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dirty="0" smtClean="0">
                <a:latin typeface="Franklin Gothic Book"/>
                <a:cs typeface="Franklin Gothic Book"/>
              </a:rPr>
              <a:t>Many women are </a:t>
            </a:r>
            <a:r>
              <a:rPr lang="en-US" sz="2400" dirty="0">
                <a:latin typeface="Franklin Gothic Book"/>
                <a:cs typeface="Franklin Gothic Book"/>
              </a:rPr>
              <a:t>not able to achieve sufficient </a:t>
            </a:r>
            <a:r>
              <a:rPr lang="en-US" sz="2400" dirty="0" smtClean="0">
                <a:latin typeface="Franklin Gothic Book"/>
                <a:cs typeface="Franklin Gothic Book"/>
              </a:rPr>
              <a:t>periconception adherence </a:t>
            </a:r>
            <a:r>
              <a:rPr lang="en-US" sz="2400" dirty="0">
                <a:latin typeface="Franklin Gothic Book"/>
                <a:cs typeface="Franklin Gothic Book"/>
              </a:rPr>
              <a:t>to confer protection.</a:t>
            </a:r>
          </a:p>
          <a:p>
            <a:pPr marL="177800" indent="-177800" defTabSz="888990" eaLnBrk="0" fontAlgn="base" hangingPunct="0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sz="2400" dirty="0">
                <a:latin typeface="Franklin Gothic Book"/>
                <a:cs typeface="Franklin Gothic Book"/>
              </a:rPr>
              <a:t>Ongoing </a:t>
            </a:r>
            <a:r>
              <a:rPr lang="en-US" sz="2400" dirty="0" smtClean="0">
                <a:latin typeface="Franklin Gothic Book"/>
                <a:cs typeface="Franklin Gothic Book"/>
              </a:rPr>
              <a:t>mixed-methods analysis of prevention-effective adherence will inform interventions to support safer conception for women.</a:t>
            </a:r>
            <a:endParaRPr lang="en-US" sz="2400" dirty="0" smtClean="0"/>
          </a:p>
        </p:txBody>
      </p:sp>
      <p:pic>
        <p:nvPicPr>
          <p:cNvPr id="6" name="Content Placeholder 6" descr="ZINK team March 2019 IMG_743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0" b="11914"/>
          <a:stretch/>
        </p:blipFill>
        <p:spPr>
          <a:xfrm>
            <a:off x="5899133" y="3073045"/>
            <a:ext cx="6313904" cy="304366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671617" y="274642"/>
            <a:ext cx="5486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r"/>
            <a:r>
              <a:rPr lang="en-US" dirty="0" smtClean="0">
                <a:solidFill>
                  <a:srgbClr val="FF0000"/>
                </a:solidFill>
              </a:rPr>
              <a:t>Thank you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675841" y="1309954"/>
            <a:ext cx="5334000" cy="166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88899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 smtClean="0">
                <a:latin typeface="Franklin Gothic Book"/>
                <a:cs typeface="Franklin Gothic Book"/>
              </a:rPr>
              <a:t>ZINK Team</a:t>
            </a:r>
          </a:p>
          <a:p>
            <a:pPr marL="0" indent="0" algn="r" defTabSz="88899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 smtClean="0">
                <a:latin typeface="Franklin Gothic Book"/>
                <a:cs typeface="Franklin Gothic Book"/>
              </a:rPr>
              <a:t>ZINK participants</a:t>
            </a:r>
          </a:p>
          <a:p>
            <a:pPr marL="0" indent="0" algn="r" defTabSz="88899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dirty="0" smtClean="0">
                <a:latin typeface="Arial" panose="020B0604020202020204" pitchFamily="34" charset="0"/>
              </a:rPr>
              <a:t>R01-MH108412</a:t>
            </a:r>
            <a:endParaRPr lang="en-US" sz="2400" b="1" dirty="0" smtClean="0">
              <a:latin typeface="Franklin Gothic Book"/>
              <a:cs typeface="Franklin Gothic Book"/>
            </a:endParaRPr>
          </a:p>
          <a:p>
            <a:pPr marL="0" indent="0" algn="r" defTabSz="88899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 smtClean="0">
                <a:latin typeface="Franklin Gothic Book"/>
                <a:cs typeface="Franklin Gothic Book"/>
              </a:rPr>
              <a:t>Gilead Sciences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42773" y="6308892"/>
            <a:ext cx="149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@</a:t>
            </a:r>
            <a:r>
              <a:rPr 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ltmatthews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316B68-C033-45C7-A031-B19994FF58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717" t="13448" r="27720" b="17708"/>
          <a:stretch/>
        </p:blipFill>
        <p:spPr>
          <a:xfrm>
            <a:off x="6637111" y="604906"/>
            <a:ext cx="2291397" cy="2305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215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18535</TotalTime>
  <Words>556</Words>
  <Application>Microsoft Office PowerPoint</Application>
  <PresentationFormat>Widescreen</PresentationFormat>
  <Paragraphs>160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Raleway</vt:lpstr>
      <vt:lpstr>Trebuchet MS</vt:lpstr>
      <vt:lpstr>AIDS 2016_Template</vt:lpstr>
      <vt:lpstr>PowerPoint Presentation</vt:lpstr>
      <vt:lpstr>High Periconception PrEP Uptake and Adherence Among Women in South Africa</vt:lpstr>
      <vt:lpstr>Background</vt:lpstr>
      <vt:lpstr>Methods, 2</vt:lpstr>
      <vt:lpstr>Results</vt:lpstr>
      <vt:lpstr>Results</vt:lpstr>
      <vt:lpstr>Results</vt:lpstr>
      <vt:lpstr>Results</vt:lpstr>
      <vt:lpstr>Conclusions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Media</cp:lastModifiedBy>
  <cp:revision>102</cp:revision>
  <cp:lastPrinted>2017-01-16T15:31:13Z</cp:lastPrinted>
  <dcterms:created xsi:type="dcterms:W3CDTF">2017-01-13T09:09:35Z</dcterms:created>
  <dcterms:modified xsi:type="dcterms:W3CDTF">2019-07-23T13:28:55Z</dcterms:modified>
</cp:coreProperties>
</file>